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 SemiBold"/>
      <p:regular r:id="rId51"/>
      <p:bold r:id="rId52"/>
      <p:italic r:id="rId53"/>
      <p:boldItalic r:id="rId54"/>
    </p:embeddedFont>
    <p:embeddedFont>
      <p:font typeface="Raleway Black"/>
      <p:bold r:id="rId55"/>
      <p:boldItalic r:id="rId56"/>
    </p:embeddedFont>
    <p:embeddedFont>
      <p:font typeface="Raleway Medium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1" roundtripDataSignature="AMtx7mhaocMK7gJzIRfmUL442xzl3aW/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B06582-3AC2-4FED-BC06-4B93D1B874EB}">
  <a:tblStyle styleId="{6CB06582-3AC2-4FED-BC06-4B93D1B874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aleway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SemiBold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SemiBold-italic.fntdata"/><Relationship Id="rId52" Type="http://schemas.openxmlformats.org/officeDocument/2006/relationships/font" Target="fonts/RalewaySemiBold-bold.fntdata"/><Relationship Id="rId11" Type="http://schemas.openxmlformats.org/officeDocument/2006/relationships/slide" Target="slides/slide6.xml"/><Relationship Id="rId55" Type="http://schemas.openxmlformats.org/officeDocument/2006/relationships/font" Target="fonts/RalewayBlack-bold.fntdata"/><Relationship Id="rId10" Type="http://schemas.openxmlformats.org/officeDocument/2006/relationships/slide" Target="slides/slide5.xml"/><Relationship Id="rId54" Type="http://schemas.openxmlformats.org/officeDocument/2006/relationships/font" Target="fonts/RalewaySemiBold-boldItalic.fntdata"/><Relationship Id="rId13" Type="http://schemas.openxmlformats.org/officeDocument/2006/relationships/slide" Target="slides/slide8.xml"/><Relationship Id="rId57" Type="http://schemas.openxmlformats.org/officeDocument/2006/relationships/font" Target="fonts/RalewayMedium-regular.fntdata"/><Relationship Id="rId12" Type="http://schemas.openxmlformats.org/officeDocument/2006/relationships/slide" Target="slides/slide7.xml"/><Relationship Id="rId56" Type="http://schemas.openxmlformats.org/officeDocument/2006/relationships/font" Target="fonts/RalewayBlack-boldItalic.fntdata"/><Relationship Id="rId15" Type="http://schemas.openxmlformats.org/officeDocument/2006/relationships/slide" Target="slides/slide10.xml"/><Relationship Id="rId59" Type="http://schemas.openxmlformats.org/officeDocument/2006/relationships/font" Target="fonts/RalewayMedium-italic.fntdata"/><Relationship Id="rId14" Type="http://schemas.openxmlformats.org/officeDocument/2006/relationships/slide" Target="slides/slide9.xml"/><Relationship Id="rId58" Type="http://schemas.openxmlformats.org/officeDocument/2006/relationships/font" Target="fonts/Raleway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Slides Cirillo: 2-3-4-5-(Aqui2)-(Aqui4)-class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Slides Paulo: 6-7-8-9-(Aqui1)-(Aqui3)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ea277d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8aea277d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20ecdf6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820ecdf6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0ecdf69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820ecdf69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20ecdf69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820ecdf69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aea277db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8aea277d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aea277db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8aea277db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aea277db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8aea277db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ea277d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8aea277d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aea277db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8aea277db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ea277db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8aea277db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aea277db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8aea277db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aea277d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8aea277d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aea277db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8aea277db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aea277db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8aea277db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aea277db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8aea277db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20ecdf69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820ecdf6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20ecdf691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820ecdf691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20ecdf691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820ecdf691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20ecdf6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820ecdf6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b5fddd0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8b5fddd0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4cbba21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84cbba21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20ecdf69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820ecdf69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ea277db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8aea277db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aea277db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8aea277db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aea277db6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8aea277db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aea277db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8aea277db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aea277db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8aea277db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8aea277db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8aea277db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aea277db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8aea277db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aea277db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8aea277db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aea277db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8aea277db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4cbba21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84cbba21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aea277db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8aea277db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aea277db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8aea277db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aea277db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8aea277db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4c89be744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84c89be744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4c89be744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84c89be744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4c89be74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84c89be74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4cbba21d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84cbba21d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4c89be7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4c89be7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e85e6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84e85e6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4e85e6a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84e85e6a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c89be74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84c89be74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8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5.png"/><Relationship Id="rId13" Type="http://schemas.openxmlformats.org/officeDocument/2006/relationships/image" Target="../media/image76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pt.wikipedia.org/w/index.php?title=Pars_medialis&amp;action=edit&amp;redlink=1" TargetMode="External"/><Relationship Id="rId10" Type="http://schemas.openxmlformats.org/officeDocument/2006/relationships/hyperlink" Target="https://pt.wikipedia.org/w/index.php?title=Orbicularis_oculi&amp;action=edit&amp;redlink=1" TargetMode="External"/><Relationship Id="rId9" Type="http://schemas.openxmlformats.org/officeDocument/2006/relationships/hyperlink" Target="https://pt.wikipedia.org/w/index.php?title=Orbicularis_oris&amp;action=edit&amp;redlink=1" TargetMode="External"/><Relationship Id="rId5" Type="http://schemas.openxmlformats.org/officeDocument/2006/relationships/hyperlink" Target="https://pt.wikipedia.org/w/index.php?title=Pars_lateralis&amp;action=edit&amp;redlink=1" TargetMode="External"/><Relationship Id="rId6" Type="http://schemas.openxmlformats.org/officeDocument/2006/relationships/hyperlink" Target="https://pt.wikipedia.org/w/index.php?title=Orbicularis_oculi&amp;action=edit&amp;redlink=1" TargetMode="External"/><Relationship Id="rId7" Type="http://schemas.openxmlformats.org/officeDocument/2006/relationships/hyperlink" Target="https://pt.wikipedia.org/w/index.php?title=Orbicularis_oculi&amp;action=edit&amp;redlink=1" TargetMode="External"/><Relationship Id="rId8" Type="http://schemas.openxmlformats.org/officeDocument/2006/relationships/hyperlink" Target="https://pt.wikipedia.org/w/index.php?title=Mentalis&amp;action=edit&amp;redlink=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36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94125" y="4341825"/>
            <a:ext cx="8208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Alunos: Paulo Cirillo e Raul Fontenele</a:t>
            </a:r>
            <a:br>
              <a:rPr b="0" i="0" lang="en" sz="1400" u="none" cap="none" strike="noStrik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r>
              <a:rPr b="0" i="0" lang="en" sz="1400" u="none" cap="none" strike="noStrik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Prof: Dr. George Thé</a:t>
            </a:r>
            <a:endParaRPr b="0" i="0" sz="1400" u="none" cap="none" strike="noStrike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4926400" y="1447500"/>
            <a:ext cx="40536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22809A"/>
                </a:solidFill>
                <a:latin typeface="Raleway Black"/>
                <a:ea typeface="Raleway Black"/>
                <a:cs typeface="Raleway Black"/>
                <a:sym typeface="Raleway Black"/>
              </a:rPr>
              <a:t>Reconhecimento </a:t>
            </a:r>
            <a:r>
              <a:rPr b="0" i="0" lang="en" sz="2400" u="none" cap="none" strike="noStrike">
                <a:solidFill>
                  <a:srgbClr val="22809A"/>
                </a:solidFill>
                <a:latin typeface="Raleway Black"/>
                <a:ea typeface="Raleway Black"/>
                <a:cs typeface="Raleway Black"/>
                <a:sym typeface="Raleway Black"/>
              </a:rPr>
              <a:t>de expressões faciais </a:t>
            </a:r>
            <a:r>
              <a:rPr lang="en" sz="2400">
                <a:solidFill>
                  <a:srgbClr val="22809A"/>
                </a:solidFill>
                <a:latin typeface="Raleway Black"/>
                <a:ea typeface="Raleway Black"/>
                <a:cs typeface="Raleway Black"/>
                <a:sym typeface="Raleway Black"/>
              </a:rPr>
              <a:t>com utilização </a:t>
            </a:r>
            <a:r>
              <a:rPr b="0" i="0" lang="en" sz="2400" u="none" cap="none" strike="noStrike">
                <a:solidFill>
                  <a:srgbClr val="22809A"/>
                </a:solidFill>
                <a:latin typeface="Raleway Black"/>
                <a:ea typeface="Raleway Black"/>
                <a:cs typeface="Raleway Black"/>
                <a:sym typeface="Raleway Black"/>
              </a:rPr>
              <a:t>de sinais de eletromiografia (EMG)</a:t>
            </a:r>
            <a:endParaRPr b="0" i="0" sz="2400" u="none" cap="none" strike="noStrike">
              <a:solidFill>
                <a:srgbClr val="22809A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CC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4370375" y="1538250"/>
            <a:ext cx="29700" cy="1762200"/>
          </a:xfrm>
          <a:prstGeom prst="rect">
            <a:avLst/>
          </a:prstGeom>
          <a:solidFill>
            <a:srgbClr val="228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950" y="1017875"/>
            <a:ext cx="3585624" cy="24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aea277db6_0_1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54" name="Google Shape;154;g8aea277db6_0_11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Proposta </a:t>
            </a: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Inicial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55" name="Google Shape;155;g8aea277db6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8aea277db6_0_1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8aea277db6_0_11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g8aea277db6_0_11"/>
          <p:cNvSpPr txBox="1"/>
          <p:nvPr/>
        </p:nvSpPr>
        <p:spPr>
          <a:xfrm>
            <a:off x="228600" y="4006775"/>
            <a:ext cx="12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1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(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8aea277db6_0_11"/>
          <p:cNvSpPr txBox="1"/>
          <p:nvPr/>
        </p:nvSpPr>
        <p:spPr>
          <a:xfrm>
            <a:off x="1986900" y="400677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2               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6+7+12+25)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8aea277db6_0_11"/>
          <p:cNvSpPr txBox="1"/>
          <p:nvPr/>
        </p:nvSpPr>
        <p:spPr>
          <a:xfrm>
            <a:off x="3714900" y="400677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3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(6+7+43)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8aea277db6_0_11"/>
          <p:cNvSpPr txBox="1"/>
          <p:nvPr/>
        </p:nvSpPr>
        <p:spPr>
          <a:xfrm>
            <a:off x="5442900" y="400677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4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(1+2+5+38)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8aea277db6_0_11"/>
          <p:cNvSpPr txBox="1"/>
          <p:nvPr/>
        </p:nvSpPr>
        <p:spPr>
          <a:xfrm>
            <a:off x="228600" y="1219325"/>
            <a:ext cx="7662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 de 5 expressões faciais:</a:t>
            </a:r>
            <a:endParaRPr/>
          </a:p>
        </p:txBody>
      </p:sp>
      <p:sp>
        <p:nvSpPr>
          <p:cNvPr id="163" name="Google Shape;163;g8aea277db6_0_11"/>
          <p:cNvSpPr txBox="1"/>
          <p:nvPr/>
        </p:nvSpPr>
        <p:spPr>
          <a:xfrm>
            <a:off x="7193100" y="400677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4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chemeClr val="lt1"/>
                </a:solidFill>
              </a:rPr>
              <a:t>43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1200">
                <a:solidFill>
                  <a:schemeClr val="lt1"/>
                </a:solidFill>
              </a:rPr>
              <a:t>9+25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g8aea277db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137" y="2216048"/>
            <a:ext cx="1343025" cy="179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8aea277db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098" y="2216034"/>
            <a:ext cx="1343051" cy="179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8aea277db6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2698" y="2216038"/>
            <a:ext cx="1343051" cy="179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8aea277db6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2510" y="2216045"/>
            <a:ext cx="1343051" cy="179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8aea277db6_0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2898" y="2216028"/>
            <a:ext cx="1343051" cy="179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20ecdf691_0_1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74" name="Google Shape;174;g820ecdf691_0_11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75" name="Google Shape;175;g820ecdf69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820ecdf691_0_1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820ecdf691_0_11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g820ecdf691_0_11"/>
          <p:cNvSpPr txBox="1"/>
          <p:nvPr>
            <p:ph type="title"/>
          </p:nvPr>
        </p:nvSpPr>
        <p:spPr>
          <a:xfrm>
            <a:off x="537225" y="1229925"/>
            <a:ext cx="50379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1º aquisição de dados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Eletrodo capaz de captar sinal de diversos músculos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Introdução de um 5º gesto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79" name="Google Shape;179;g820ecdf69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138" y="2914875"/>
            <a:ext cx="2783386" cy="20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820ecdf691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75" y="2914875"/>
            <a:ext cx="2783375" cy="20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820ecdf691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6225" y="1281888"/>
            <a:ext cx="2344351" cy="312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20ecdf691_3_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87" name="Google Shape;187;g820ecdf691_3_1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88" name="Google Shape;188;g820ecdf691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820ecdf691_3_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820ecdf691_3_1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1" name="Google Shape;191;g820ecdf691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00" y="1226700"/>
            <a:ext cx="4811024" cy="36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820ecdf691_3_1"/>
          <p:cNvSpPr txBox="1"/>
          <p:nvPr>
            <p:ph type="title"/>
          </p:nvPr>
        </p:nvSpPr>
        <p:spPr>
          <a:xfrm>
            <a:off x="6084475" y="1406800"/>
            <a:ext cx="2897700" cy="21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1º aquisição de dados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 como referência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20ecdf691_0_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98" name="Google Shape;198;g820ecdf691_0_2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99" name="Google Shape;199;g820ecdf691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820ecdf691_0_2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820ecdf691_0_2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g820ecdf691_0_2"/>
          <p:cNvSpPr txBox="1"/>
          <p:nvPr>
            <p:ph type="title"/>
          </p:nvPr>
        </p:nvSpPr>
        <p:spPr>
          <a:xfrm>
            <a:off x="315400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2ª aquisição de dados: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Eletrodos novos.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Nova divisão na aquisição: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 primeiras rodadas com um quinto gesto (Grumpy);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 últimas com outro quinto gesto (Surpreso);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Mesma posição de eletrodos.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Mesmo valor de ganho nos sensores.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cada gesto, gravou-se 2500 dados de cada sensor. 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aea277db6_0_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08" name="Google Shape;208;g8aea277db6_0_2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09" name="Google Shape;209;g8aea277db6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8aea277db6_0_2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as primeiras 5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Neutro.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11" name="Google Shape;211;g8aea277db6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1753" y="1090200"/>
            <a:ext cx="5252247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8aea277db6_0_2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8aea277db6_0_2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g8aea277db6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175" y="2275525"/>
            <a:ext cx="1899526" cy="25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aea277db6_0_3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0" name="Google Shape;220;g8aea277db6_0_3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21" name="Google Shape;221;g8aea277db6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8aea277db6_0_38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as primeiras 5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Feliz.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23" name="Google Shape;223;g8aea277db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8aea277db6_0_3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8aea277db6_0_3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6" name="Google Shape;226;g8aea277db6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24" y="2208150"/>
            <a:ext cx="2140375" cy="285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aea277db6_0_49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2" name="Google Shape;232;g8aea277db6_0_49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33" name="Google Shape;233;g8aea277db6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8aea277db6_0_49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as primeiras 5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Fechado.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35" name="Google Shape;235;g8aea277db6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8aea277db6_0_49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8aea277db6_0_49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8" name="Google Shape;238;g8aea277db6_0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975" y="2172100"/>
            <a:ext cx="1941724" cy="258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aea277db6_0_6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44" name="Google Shape;244;g8aea277db6_0_60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45" name="Google Shape;245;g8aea277db6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8aea277db6_0_60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as primeiras 5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Aberto.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47" name="Google Shape;247;g8aea277db6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8aea277db6_0_6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8aea277db6_0_60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g8aea277db6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150" y="2153300"/>
            <a:ext cx="2006374" cy="26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aea277db6_0_7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56" name="Google Shape;256;g8aea277db6_0_71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57" name="Google Shape;257;g8aea277db6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8aea277db6_0_71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Para as primeiras 5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Grumpy.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9" name="Google Shape;259;g8aea277db6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35" y="1090200"/>
            <a:ext cx="5189665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8aea277db6_0_7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8aea277db6_0_71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g8aea277db6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724" y="2209725"/>
            <a:ext cx="2033524" cy="27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ea277db6_0_8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68" name="Google Shape;268;g8aea277db6_0_82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69" name="Google Shape;269;g8aea277db6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8aea277db6_0_82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</a:t>
            </a: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Neutro.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71" name="Google Shape;271;g8aea277db6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873" y="1090199"/>
            <a:ext cx="5109127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8aea277db6_0_82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8aea277db6_0_82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g8aea277db6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175" y="2275525"/>
            <a:ext cx="1899526" cy="25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303475" y="131700"/>
            <a:ext cx="21774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Tópicos:</a:t>
            </a:r>
            <a:endParaRPr b="0" i="0" sz="3400" u="none" cap="none" strike="noStrike">
              <a:solidFill>
                <a:srgbClr val="22809A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64" name="Google Shape;64;p2"/>
          <p:cNvSpPr txBox="1"/>
          <p:nvPr>
            <p:ph type="title"/>
          </p:nvPr>
        </p:nvSpPr>
        <p:spPr>
          <a:xfrm>
            <a:off x="486175" y="1229925"/>
            <a:ext cx="71913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Problemática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Estado da arte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Proposta inicial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Aquisições de dados e suas evoluções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Classificação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7851750" y="4652200"/>
            <a:ext cx="11340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aea277db6_0_107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0" name="Google Shape;280;g8aea277db6_0_107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81" name="Google Shape;281;g8aea277db6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8aea277db6_0_107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Feliz.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83" name="Google Shape;283;g8aea277db6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8aea277db6_0_107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8aea277db6_0_107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g8aea277db6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124" y="2208150"/>
            <a:ext cx="2140375" cy="285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aea277db6_0_11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92" name="Google Shape;292;g8aea277db6_0_11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93" name="Google Shape;293;g8aea277db6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8aea277db6_0_118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Fechado.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95" name="Google Shape;295;g8aea277db6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8aea277db6_0_11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8aea277db6_0_11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8" name="Google Shape;298;g8aea277db6_0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975" y="2172100"/>
            <a:ext cx="1941724" cy="258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aea277db6_0_12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04" name="Google Shape;304;g8aea277db6_0_12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05" name="Google Shape;305;g8aea277db6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8aea277db6_0_128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Aberto.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07" name="Google Shape;307;g8aea277db6_0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8aea277db6_0_12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8aea277db6_0_12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10" name="Google Shape;310;g8aea277db6_0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150" y="2153300"/>
            <a:ext cx="2006374" cy="26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aea277db6_0_13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16" name="Google Shape;316;g8aea277db6_0_13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17" name="Google Shape;317;g8aea277db6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8aea277db6_0_138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Surpreso.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19" name="Google Shape;319;g8aea277db6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344" y="1090199"/>
            <a:ext cx="5189656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8aea277db6_0_13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8aea277db6_0_13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g8aea277db6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75" y="2104875"/>
            <a:ext cx="2119226" cy="28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aea277db6_0_95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28" name="Google Shape;328;g8aea277db6_0_95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29" name="Google Shape;329;g8aea277db6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8aea277db6_0_95"/>
          <p:cNvSpPr txBox="1"/>
          <p:nvPr>
            <p:ph type="title"/>
          </p:nvPr>
        </p:nvSpPr>
        <p:spPr>
          <a:xfrm>
            <a:off x="99125" y="1229925"/>
            <a:ext cx="7075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Ultimas cinco rodadas: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Gesto Surpreso.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31" name="Google Shape;331;g8aea277db6_0_95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8aea277db6_0_95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g8aea277db6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" y="1155128"/>
            <a:ext cx="4484800" cy="390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8aea277db6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3929" y="1151775"/>
            <a:ext cx="4484796" cy="39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20ecdf691_0_29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40" name="Google Shape;340;g820ecdf691_0_29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41" name="Google Shape;341;g820ecdf691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820ecdf691_0_29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820ecdf691_0_29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g820ecdf691_0_29"/>
          <p:cNvSpPr txBox="1"/>
          <p:nvPr>
            <p:ph type="title"/>
          </p:nvPr>
        </p:nvSpPr>
        <p:spPr>
          <a:xfrm>
            <a:off x="424025" y="1229925"/>
            <a:ext cx="37431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3º aquisição de dados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Conversa com professor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Teste neutro - gesto - 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Erro na execução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Picos inesperados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45" name="Google Shape;345;g820ecdf691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475" y="1229925"/>
            <a:ext cx="3712027" cy="18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820ecdf691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600" y="3184125"/>
            <a:ext cx="3575602" cy="1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20ecdf691_3_29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52" name="Google Shape;352;g820ecdf691_3_29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53" name="Google Shape;353;g820ecdf691_3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820ecdf691_3_29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820ecdf691_3_29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56" name="Google Shape;356;g820ecdf691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00" y="1245200"/>
            <a:ext cx="2797325" cy="20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820ecdf691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875" y="1245206"/>
            <a:ext cx="2797325" cy="209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820ecdf691_3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8001" y="2799068"/>
            <a:ext cx="2904574" cy="217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20ecdf691_3_17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64" name="Google Shape;364;g820ecdf691_3_17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65" name="Google Shape;365;g820ecdf691_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820ecdf691_3_17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820ecdf691_3_17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8" name="Google Shape;368;g820ecdf691_3_17"/>
          <p:cNvSpPr txBox="1"/>
          <p:nvPr>
            <p:ph type="title"/>
          </p:nvPr>
        </p:nvSpPr>
        <p:spPr>
          <a:xfrm>
            <a:off x="424025" y="1229925"/>
            <a:ext cx="2752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3º aquisição de dados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Sorriso como caso especial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Comparação com aquisição de dados do braço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369" name="Google Shape;369;g820ecdf691_3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513" y="1401524"/>
            <a:ext cx="5755114" cy="28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820ecdf691_0_2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75" name="Google Shape;375;g820ecdf691_0_20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76" name="Google Shape;376;g820ecdf691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820ecdf691_0_2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820ecdf691_0_20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g820ecdf691_0_20"/>
          <p:cNvSpPr txBox="1"/>
          <p:nvPr>
            <p:ph type="title"/>
          </p:nvPr>
        </p:nvSpPr>
        <p:spPr>
          <a:xfrm>
            <a:off x="514200" y="1229925"/>
            <a:ext cx="81156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Porque o gesto “Sorriso” não repete o comportamento dos outros?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Hipóteses: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Erro de projeto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Problemas no sensoriamento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Informações do datasheet - E-mail ao fabricante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Ajuste do ganho e novo posicionamento dos eletrodos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5fddd02b_0_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85" name="Google Shape;385;g8b5fddd02b_0_0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86" name="Google Shape;386;g8b5fddd02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8b5fddd02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900" y="1113563"/>
            <a:ext cx="5692670" cy="391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8b5fddd02b_0_0"/>
          <p:cNvSpPr txBox="1"/>
          <p:nvPr>
            <p:ph type="title"/>
          </p:nvPr>
        </p:nvSpPr>
        <p:spPr>
          <a:xfrm>
            <a:off x="-340075" y="1197400"/>
            <a:ext cx="35418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Esquemático patente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89" name="Google Shape;389;g8b5fddd02b_0_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8b5fddd02b_0_0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4cbba21d3_0_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73" name="Google Shape;73;g84cbba21d3_0_2"/>
          <p:cNvSpPr txBox="1"/>
          <p:nvPr/>
        </p:nvSpPr>
        <p:spPr>
          <a:xfrm>
            <a:off x="273125" y="131700"/>
            <a:ext cx="30723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Problemática: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74" name="Google Shape;74;g84cbba21d3_0_2"/>
          <p:cNvSpPr txBox="1"/>
          <p:nvPr>
            <p:ph type="title"/>
          </p:nvPr>
        </p:nvSpPr>
        <p:spPr>
          <a:xfrm>
            <a:off x="556025" y="2036600"/>
            <a:ext cx="71913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Abordagem mais comum.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Problemas relacionados a qualidade.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Eletromiografia.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5" name="Google Shape;75;g84cbba21d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84cbba21d3_0_2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84cbba21d3_0_2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20ecdf691_0_3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396" name="Google Shape;396;g820ecdf691_0_3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97" name="Google Shape;397;g820ecdf69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820ecdf691_0_3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820ecdf691_0_3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g820ecdf691_0_38"/>
          <p:cNvSpPr txBox="1"/>
          <p:nvPr>
            <p:ph type="title"/>
          </p:nvPr>
        </p:nvSpPr>
        <p:spPr>
          <a:xfrm>
            <a:off x="153650" y="1229925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4ª aquisicição de dados: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Reposicionamento de eletrodos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Mudança de ganho no Sensor 1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7 Rodadas com 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Neutro, Sorriso, Aberto, Grumpy e Surpreso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500 dados.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 Rodadas com gestos: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Neutro, Sorriso, Aberto, Grumpy e  Surpreso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■"/>
            </a:pPr>
            <a:r>
              <a:rPr lang="en" sz="18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1000 dados.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01" name="Google Shape;401;g820ecdf691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0299" y="1386700"/>
            <a:ext cx="2688276" cy="2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aea277db6_0_155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07" name="Google Shape;407;g8aea277db6_0_155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</a:t>
            </a: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08" name="Google Shape;408;g8aea277db6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8aea277db6_0_155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10" name="Google Shape;410;g8aea277db6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525" y="1090200"/>
            <a:ext cx="5130475" cy="40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8aea277db6_0_155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8aea277db6_0_155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13" name="Google Shape;413;g8aea277db6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26202"/>
            <a:ext cx="4013526" cy="171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8aea277db6_0_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3825" y="1255888"/>
            <a:ext cx="1503476" cy="200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aea277db6_0_167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20" name="Google Shape;420;g8aea277db6_0_167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21" name="Google Shape;421;g8aea277db6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8aea277db6_0_167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23" name="Google Shape;423;g8aea277db6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442" y="1090200"/>
            <a:ext cx="5214559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8aea277db6_0_167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8aea277db6_0_167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26" name="Google Shape;426;g8aea277db6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93182"/>
            <a:ext cx="3929450" cy="165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8aea277db6_0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6350" y="1275588"/>
            <a:ext cx="1524122" cy="203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aea277db6_0_183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33" name="Google Shape;433;g8aea277db6_0_183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34" name="Google Shape;434;g8aea277db6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8aea277db6_0_183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36" name="Google Shape;436;g8aea277db6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895" y="1090200"/>
            <a:ext cx="5234104" cy="40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8aea277db6_0_183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8aea277db6_0_183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39" name="Google Shape;439;g8aea277db6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09028"/>
            <a:ext cx="3909899" cy="163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8aea277db6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5648" y="1297287"/>
            <a:ext cx="1503476" cy="20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aea277db6_0_197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46" name="Google Shape;446;g8aea277db6_0_197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47" name="Google Shape;447;g8aea277db6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8aea277db6_0_197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49" name="Google Shape;449;g8aea277db6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261" y="1090200"/>
            <a:ext cx="5276738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8aea277db6_0_197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8aea277db6_0_197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52" name="Google Shape;452;g8aea277db6_0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02374"/>
            <a:ext cx="3867251" cy="164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8aea277db6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3350" y="1333950"/>
            <a:ext cx="1443500" cy="192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aea277db6_0_20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59" name="Google Shape;459;g8aea277db6_0_20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60" name="Google Shape;460;g8aea277db6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8aea277db6_0_208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Transições: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62" name="Google Shape;462;g8aea277db6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089" y="1090200"/>
            <a:ext cx="5285911" cy="40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8aea277db6_0_20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8aea277db6_0_20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65" name="Google Shape;465;g8aea277db6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09666"/>
            <a:ext cx="3858100" cy="163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8aea277db6_0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2975" y="1337612"/>
            <a:ext cx="1443500" cy="192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aea277db6_0_223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72" name="Google Shape;472;g8aea277db6_0_223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73" name="Google Shape;473;g8aea277db6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8aea277db6_0_223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75" name="Google Shape;475;g8aea277db6_0_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100" y="1513300"/>
            <a:ext cx="4423799" cy="34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8aea277db6_0_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956" y="1513300"/>
            <a:ext cx="4303194" cy="34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8aea277db6_0_223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8aea277db6_0_223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aea277db6_0_27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84" name="Google Shape;484;g8aea277db6_0_271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85" name="Google Shape;485;g8aea277db6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8aea277db6_0_271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87" name="Google Shape;487;g8aea277db6_0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75" y="1482663"/>
            <a:ext cx="4363075" cy="340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8aea277db6_0_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300" y="1482675"/>
            <a:ext cx="4363075" cy="340771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8aea277db6_0_27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8aea277db6_0_271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aea277db6_0_23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96" name="Google Shape;496;g8aea277db6_0_23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97" name="Google Shape;497;g8aea277db6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8aea277db6_0_238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99" name="Google Shape;499;g8aea277db6_0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75" y="1522735"/>
            <a:ext cx="4423364" cy="34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g8aea277db6_0_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925" y="1548175"/>
            <a:ext cx="4358224" cy="34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8aea277db6_0_23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8aea277db6_0_23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aea277db6_0_249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08" name="Google Shape;508;g8aea277db6_0_249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09" name="Google Shape;509;g8aea277db6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8aea277db6_0_249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11" name="Google Shape;511;g8aea277db6_0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650" y="1484138"/>
            <a:ext cx="4423350" cy="345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8aea277db6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725" y="1484150"/>
            <a:ext cx="4423361" cy="34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8aea277db6_0_249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8aea277db6_0_249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4cbba21d3_0_11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83" name="Google Shape;83;g84cbba21d3_0_11"/>
          <p:cNvSpPr txBox="1"/>
          <p:nvPr/>
        </p:nvSpPr>
        <p:spPr>
          <a:xfrm>
            <a:off x="273125" y="131700"/>
            <a:ext cx="36261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Estado da arte: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84" name="Google Shape;84;g84cbba21d3_0_11"/>
          <p:cNvSpPr txBox="1"/>
          <p:nvPr>
            <p:ph type="title"/>
          </p:nvPr>
        </p:nvSpPr>
        <p:spPr>
          <a:xfrm>
            <a:off x="537225" y="1229925"/>
            <a:ext cx="71913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Expressões mais mais utilizadas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Músculos mais utilizados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Processamento dos dados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 Medium"/>
              <a:buChar char="●"/>
            </a:pPr>
            <a:r>
              <a:rPr lang="en" sz="24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Métodos de classificação</a:t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85" name="Google Shape;85;g84cbba21d3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84cbba21d3_0_11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84cbba21d3_0_11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g84cbba21d3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825" y="1756047"/>
            <a:ext cx="3399175" cy="26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aea277db6_0_26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20" name="Google Shape;520;g8aea277db6_0_260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21" name="Google Shape;521;g8aea277db6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8aea277db6_0_260"/>
          <p:cNvSpPr txBox="1"/>
          <p:nvPr>
            <p:ph type="title"/>
          </p:nvPr>
        </p:nvSpPr>
        <p:spPr>
          <a:xfrm>
            <a:off x="0" y="1090188"/>
            <a:ext cx="6579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Padrão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Neutro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23" name="Google Shape;523;g8aea277db6_0_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75" y="1475741"/>
            <a:ext cx="4423350" cy="345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8aea277db6_0_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446" y="1475737"/>
            <a:ext cx="4423354" cy="34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g8aea277db6_0_26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8aea277db6_0_260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aea277db6_0_295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32" name="Google Shape;532;g8aea277db6_0_295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33" name="Google Shape;533;g8aea277db6_0_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8aea277db6_0_295"/>
          <p:cNvSpPr txBox="1"/>
          <p:nvPr>
            <p:ph type="title"/>
          </p:nvPr>
        </p:nvSpPr>
        <p:spPr>
          <a:xfrm>
            <a:off x="0" y="102935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1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35" name="Google Shape;535;g8aea277db6_0_295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8aea277db6_0_295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37" name="Google Shape;537;g8aea277db6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8" y="1434287"/>
            <a:ext cx="1691517" cy="146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8aea277db6_0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197" y="1419188"/>
            <a:ext cx="1691515" cy="147606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8aea277db6_0_295"/>
          <p:cNvSpPr txBox="1"/>
          <p:nvPr>
            <p:ph type="title"/>
          </p:nvPr>
        </p:nvSpPr>
        <p:spPr>
          <a:xfrm>
            <a:off x="1889188" y="102936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2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0" name="Google Shape;540;g8aea277db6_0_295"/>
          <p:cNvSpPr txBox="1"/>
          <p:nvPr>
            <p:ph type="title"/>
          </p:nvPr>
        </p:nvSpPr>
        <p:spPr>
          <a:xfrm>
            <a:off x="3720997" y="102936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3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41" name="Google Shape;541;g8aea277db6_0_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017" y="1426738"/>
            <a:ext cx="1735181" cy="147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8aea277db6_0_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1298" y="1434277"/>
            <a:ext cx="1691516" cy="1476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8aea277db6_0_295"/>
          <p:cNvSpPr txBox="1"/>
          <p:nvPr>
            <p:ph type="title"/>
          </p:nvPr>
        </p:nvSpPr>
        <p:spPr>
          <a:xfrm>
            <a:off x="5581306" y="102936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4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44" name="Google Shape;544;g8aea277db6_0_2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7925" y="1419157"/>
            <a:ext cx="1691500" cy="1476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8aea277db6_0_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75" y="3605691"/>
            <a:ext cx="1691525" cy="147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8aea277db6_0_2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89200" y="3605700"/>
            <a:ext cx="1691525" cy="14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8aea277db6_0_2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21025" y="3606952"/>
            <a:ext cx="1735175" cy="147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8aea277db6_0_295"/>
          <p:cNvSpPr txBox="1"/>
          <p:nvPr>
            <p:ph type="title"/>
          </p:nvPr>
        </p:nvSpPr>
        <p:spPr>
          <a:xfrm>
            <a:off x="7397931" y="102936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5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549" name="Google Shape;549;g8aea277db6_0_2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96500" y="3613251"/>
            <a:ext cx="1674266" cy="1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8aea277db6_0_29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11074" y="3625490"/>
            <a:ext cx="1691500" cy="143651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8aea277db6_0_295"/>
          <p:cNvSpPr txBox="1"/>
          <p:nvPr>
            <p:ph type="title"/>
          </p:nvPr>
        </p:nvSpPr>
        <p:spPr>
          <a:xfrm>
            <a:off x="57372" y="3177235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6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2" name="Google Shape;552;g8aea277db6_0_295"/>
          <p:cNvSpPr txBox="1"/>
          <p:nvPr>
            <p:ph type="title"/>
          </p:nvPr>
        </p:nvSpPr>
        <p:spPr>
          <a:xfrm>
            <a:off x="1889197" y="3177235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7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3" name="Google Shape;553;g8aea277db6_0_295"/>
          <p:cNvSpPr txBox="1"/>
          <p:nvPr>
            <p:ph type="title"/>
          </p:nvPr>
        </p:nvSpPr>
        <p:spPr>
          <a:xfrm>
            <a:off x="3734222" y="3177235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8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4" name="Google Shape;554;g8aea277db6_0_295"/>
          <p:cNvSpPr txBox="1"/>
          <p:nvPr>
            <p:ph type="title"/>
          </p:nvPr>
        </p:nvSpPr>
        <p:spPr>
          <a:xfrm>
            <a:off x="5596497" y="3177235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9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55" name="Google Shape;555;g8aea277db6_0_295"/>
          <p:cNvSpPr txBox="1"/>
          <p:nvPr>
            <p:ph type="title"/>
          </p:nvPr>
        </p:nvSpPr>
        <p:spPr>
          <a:xfrm>
            <a:off x="7411072" y="3224210"/>
            <a:ext cx="21297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10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aea277db6_0_338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61" name="Google Shape;561;g8aea277db6_0_338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4ª 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62" name="Google Shape;562;g8aea277db6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8aea277db6_0_338"/>
          <p:cNvSpPr txBox="1"/>
          <p:nvPr>
            <p:ph type="title"/>
          </p:nvPr>
        </p:nvSpPr>
        <p:spPr>
          <a:xfrm>
            <a:off x="357325" y="1094200"/>
            <a:ext cx="3639000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Rodada 1-10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Hipóteses relacionadas aos classificadores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KNN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DMC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CQ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LMQ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SVM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MLP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64" name="Google Shape;564;g8aea277db6_0_338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8aea277db6_0_338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66" name="Google Shape;566;g8aea277db6_0_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454" y="1090200"/>
            <a:ext cx="4699547" cy="405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4c89be744_2_23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72" name="Google Shape;572;g84c89be744_2_23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Referências: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73" name="Google Shape;573;g84c89be744_2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84c89be744_2_23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84c89be744_2_23"/>
          <p:cNvSpPr txBox="1"/>
          <p:nvPr>
            <p:ph idx="12" type="sldNum"/>
          </p:nvPr>
        </p:nvSpPr>
        <p:spPr>
          <a:xfrm>
            <a:off x="8244150" y="4710700"/>
            <a:ext cx="345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76" name="Google Shape;576;g84c89be744_2_23"/>
          <p:cNvSpPr txBox="1"/>
          <p:nvPr>
            <p:ph type="title"/>
          </p:nvPr>
        </p:nvSpPr>
        <p:spPr>
          <a:xfrm>
            <a:off x="273125" y="844350"/>
            <a:ext cx="8172000" cy="4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CHA, Ho-Seung; CHOI, Seong-Jun; IM, Chang-Hwan. Real-Time Recognition of Facial Expressions Using Facial Electromyograms 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HAMEDI, Mahyar et al. Robust facial expression recognition for MuCI: a comprehensive neuromuscular signal analysis. </a:t>
            </a:r>
            <a:r>
              <a:rPr b="1" lang="en" sz="1000">
                <a:solidFill>
                  <a:schemeClr val="lt1"/>
                </a:solidFill>
              </a:rPr>
              <a:t>IEEE Transactions on Affective Computing</a:t>
            </a:r>
            <a:r>
              <a:rPr lang="en" sz="1000">
                <a:solidFill>
                  <a:schemeClr val="lt1"/>
                </a:solidFill>
              </a:rPr>
              <a:t>, v. 9, n. 1, p. 102-115, 2016.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HAMEDI, Mahyar et al. Time-frequency facial gestures EMG analysis using bilinear distribution. In: </a:t>
            </a:r>
            <a:r>
              <a:rPr b="1" lang="en" sz="1000">
                <a:solidFill>
                  <a:schemeClr val="lt1"/>
                </a:solidFill>
              </a:rPr>
              <a:t>2015 IEEE International Conference on Signal and Image Processing Applications (ICSIPA)</a:t>
            </a:r>
            <a:r>
              <a:rPr lang="en" sz="1000">
                <a:solidFill>
                  <a:schemeClr val="lt1"/>
                </a:solidFill>
              </a:rPr>
              <a:t>. IEEE, 2015. p. 169-173.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JIANG, Mingzhe et al. Facial expression recognition with sEMG method. In: </a:t>
            </a:r>
            <a:r>
              <a:rPr b="1" lang="en" sz="1000">
                <a:solidFill>
                  <a:schemeClr val="lt1"/>
                </a:solidFill>
              </a:rPr>
              <a:t>2015 IEEE International Conference on Computer and Information Technology; Ubiquitous Computing and Communications; Dependable, Autonomic and Secure Computing; Pervasive Intelligence and Computing</a:t>
            </a:r>
            <a:r>
              <a:rPr lang="en" sz="1000">
                <a:solidFill>
                  <a:schemeClr val="lt1"/>
                </a:solidFill>
              </a:rPr>
              <a:t>. IEEE, 2015. p. 981-988.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JIANG, Mingzhe et al. IoT-based remote facial expression monitoring system with sEMG signal. In: </a:t>
            </a:r>
            <a:r>
              <a:rPr b="1" lang="en" sz="1000">
                <a:solidFill>
                  <a:schemeClr val="lt1"/>
                </a:solidFill>
              </a:rPr>
              <a:t>2016 IEEE Sensors Applications Symposium (SAS)</a:t>
            </a:r>
            <a:r>
              <a:rPr lang="en" sz="1000">
                <a:solidFill>
                  <a:schemeClr val="lt1"/>
                </a:solidFill>
              </a:rPr>
              <a:t>. IEEE, 2016. p. 1-6.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KELATI, Amleset; PLOSILA, Juha; TENHUNEN, Hannu. Machine Learning for sEMG Facial Feature Characterization. In: </a:t>
            </a:r>
            <a:r>
              <a:rPr b="1" lang="en" sz="1000">
                <a:solidFill>
                  <a:schemeClr val="lt1"/>
                </a:solidFill>
              </a:rPr>
              <a:t>2019 Signal Processing: Algorithms, Architectures, Arrangements, and Applications (SPA)</a:t>
            </a:r>
            <a:r>
              <a:rPr lang="en" sz="1000">
                <a:solidFill>
                  <a:schemeClr val="lt1"/>
                </a:solidFill>
              </a:rPr>
              <a:t>. IEEE, 2019. p. 169-174.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MITHBAVKAR, Shraddha Atul; SHAH, Milind Shantilal. Recognition of Emotion Through Facial Expressions Using EMG Signal. In: </a:t>
            </a:r>
            <a:r>
              <a:rPr b="1" lang="en" sz="1000">
                <a:solidFill>
                  <a:schemeClr val="lt1"/>
                </a:solidFill>
              </a:rPr>
              <a:t>2019 International Conference on Nascent Technologies in Engineering (ICNTE)</a:t>
            </a:r>
            <a:r>
              <a:rPr lang="en" sz="1000">
                <a:solidFill>
                  <a:schemeClr val="lt1"/>
                </a:solidFill>
              </a:rPr>
              <a:t>. IEEE, 2019. p. 1-6.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4c89be744_3_22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582" name="Google Shape;582;g84c89be744_3_22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Referências: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83" name="Google Shape;583;g84c89be744_3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g84c89be744_3_22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84c89be744_3_22"/>
          <p:cNvSpPr txBox="1"/>
          <p:nvPr>
            <p:ph idx="12" type="sldNum"/>
          </p:nvPr>
        </p:nvSpPr>
        <p:spPr>
          <a:xfrm>
            <a:off x="8244150" y="4710700"/>
            <a:ext cx="3456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86" name="Google Shape;586;g84c89be744_3_22"/>
          <p:cNvSpPr txBox="1"/>
          <p:nvPr>
            <p:ph type="title"/>
          </p:nvPr>
        </p:nvSpPr>
        <p:spPr>
          <a:xfrm>
            <a:off x="202375" y="958500"/>
            <a:ext cx="8172000" cy="3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PERDIZ, Joao; PIRES, Gabriel; NUNES, Urbano J. Emotional state detection based on EMG and EOG biosignals: A short survey. In: 2017 IEEE 5th Portuguese Meeting on Bioengineering (ENBENG). IEEE, 2017. p. 1-4.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PERUSQUÍA-HERNÁNDEZ, Monica; HIROKAWA, Mazakasu; SUZUKI, Kenji. Spontaneous and posed smile recognition based on spatial and temporal patterns of facial EMG. In: 2017 Seventh International Conference on Affective Computing and Intelligent Interaction (ACII). IEEE, 2017. p. 537-541.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PERUSQUÍA-HERNÁNDEZ, Monica; HIROKAWA, Mazakasu; SUZUKI, Kenji. A wearable device for fast and subtle spontaneous smile recognition. IEEE Transactions on Affective Computing, v. 8, n. 4, p. 522-533, 2017.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Recorded Around the Eyes for Social Virtual Reality Applications. IEEE Access, v. 8, p. 62065-62075, 2020.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THULKAR, Dhanshree; BHASKARWAR, Tushar; HAMDE, S. T. Facial electromyography for characterization of emotions using LabVIEW. In: 2015 International Conference on Industrial Instrumentation and Control (ICIC). IEEE, 2015. p. 683-686.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YANG, Geng et al. IoT-based remote pain monitoring system: From device to cloud platform. IEEE journal of biomedical and health informatics, v. 22, n. 6, p. 1711-1719, 2017.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1"/>
                </a:solidFill>
              </a:rPr>
              <a:t>YOUNG, Sam et al. Pattern Recognition for Prosthetic Hand User’s Intentions using EMG Data and Machine Learning Techniques. In: 2019 IEEE/ASME International Conference on Advanced Intelligent Mechatronics (AIM). IEEE, 2019. p. 544-550.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5369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4c89be744_2_18"/>
          <p:cNvSpPr txBox="1"/>
          <p:nvPr>
            <p:ph type="title"/>
          </p:nvPr>
        </p:nvSpPr>
        <p:spPr>
          <a:xfrm>
            <a:off x="4741075" y="2199000"/>
            <a:ext cx="5762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>
                <a:solidFill>
                  <a:srgbClr val="FFFFFF"/>
                </a:solidFill>
                <a:latin typeface="Raleway Black"/>
                <a:ea typeface="Raleway Black"/>
                <a:cs typeface="Raleway Black"/>
                <a:sym typeface="Raleway Black"/>
              </a:rPr>
              <a:t> Obrigado!</a:t>
            </a:r>
            <a:endParaRPr sz="3000">
              <a:solidFill>
                <a:srgbClr val="22809A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sp>
        <p:nvSpPr>
          <p:cNvPr id="592" name="Google Shape;592;g84c89be744_2_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4cbba21d3_0_2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4" name="Google Shape;94;g84cbba21d3_0_20"/>
          <p:cNvSpPr txBox="1"/>
          <p:nvPr/>
        </p:nvSpPr>
        <p:spPr>
          <a:xfrm>
            <a:off x="273125" y="131700"/>
            <a:ext cx="36261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Estado da arte: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95" name="Google Shape;95;g84cbba21d3_0_20"/>
          <p:cNvSpPr txBox="1"/>
          <p:nvPr>
            <p:ph type="title"/>
          </p:nvPr>
        </p:nvSpPr>
        <p:spPr>
          <a:xfrm>
            <a:off x="537225" y="1229925"/>
            <a:ext cx="43635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aleway Medium"/>
              <a:buChar char="●"/>
            </a:pPr>
            <a:r>
              <a:rPr lang="en" sz="2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Facial Action Coding System</a:t>
            </a:r>
            <a:endParaRPr sz="22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aleway Medium"/>
              <a:buChar char="●"/>
            </a:pPr>
            <a:r>
              <a:rPr lang="en" sz="2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46 AU</a:t>
            </a:r>
            <a:endParaRPr sz="22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aleway Medium"/>
              <a:buChar char="●"/>
            </a:pPr>
            <a:r>
              <a:rPr lang="en" sz="22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Associação aos músculos faciais</a:t>
            </a:r>
            <a:endParaRPr sz="22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96" name="Google Shape;96;g84cbba21d3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84cbba21d3_0_2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84cbba21d3_0_20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9" name="Google Shape;99;g84cbba21d3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6036" y="1223700"/>
            <a:ext cx="3996115" cy="33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4c89be744_0_9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05" name="Google Shape;105;g84c89be744_0_9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Proposta </a:t>
            </a: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Inicial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06" name="Google Shape;106;g84c89be744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84c89be744_0_9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84c89be744_0_9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9" name="Google Shape;109;g84c89be744_0_9"/>
          <p:cNvPicPr preferRelativeResize="0"/>
          <p:nvPr/>
        </p:nvPicPr>
        <p:blipFill rotWithShape="1">
          <a:blip r:embed="rId4">
            <a:alphaModFix/>
          </a:blip>
          <a:srcRect b="0" l="2689" r="1606" t="2515"/>
          <a:stretch/>
        </p:blipFill>
        <p:spPr>
          <a:xfrm rot="-5400000">
            <a:off x="2225763" y="2233713"/>
            <a:ext cx="2160925" cy="16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84c89be744_0_9"/>
          <p:cNvPicPr preferRelativeResize="0"/>
          <p:nvPr/>
        </p:nvPicPr>
        <p:blipFill rotWithShape="1">
          <a:blip r:embed="rId5">
            <a:alphaModFix/>
          </a:blip>
          <a:srcRect b="1112" l="920" r="1193" t="1278"/>
          <a:stretch/>
        </p:blipFill>
        <p:spPr>
          <a:xfrm rot="-5400000">
            <a:off x="3942162" y="2248525"/>
            <a:ext cx="2161300" cy="1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84c89be744_0_9"/>
          <p:cNvSpPr txBox="1"/>
          <p:nvPr/>
        </p:nvSpPr>
        <p:spPr>
          <a:xfrm>
            <a:off x="888775" y="4209125"/>
            <a:ext cx="1226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1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(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84c89be744_0_9"/>
          <p:cNvSpPr txBox="1"/>
          <p:nvPr/>
        </p:nvSpPr>
        <p:spPr>
          <a:xfrm>
            <a:off x="2649300" y="420912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2                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6+7+12+25)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84c89be744_0_9"/>
          <p:cNvSpPr txBox="1"/>
          <p:nvPr/>
        </p:nvSpPr>
        <p:spPr>
          <a:xfrm>
            <a:off x="4424900" y="418082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3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(6+7+43)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84c89be744_0_9"/>
          <p:cNvPicPr preferRelativeResize="0"/>
          <p:nvPr/>
        </p:nvPicPr>
        <p:blipFill rotWithShape="1">
          <a:blip r:embed="rId6">
            <a:alphaModFix/>
          </a:blip>
          <a:srcRect b="1343" l="731" r="1696" t="1980"/>
          <a:stretch/>
        </p:blipFill>
        <p:spPr>
          <a:xfrm rot="-5400000">
            <a:off x="5648787" y="2232563"/>
            <a:ext cx="2183525" cy="16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84c89be744_0_9"/>
          <p:cNvPicPr preferRelativeResize="0"/>
          <p:nvPr/>
        </p:nvPicPr>
        <p:blipFill rotWithShape="1">
          <a:blip r:embed="rId7">
            <a:alphaModFix/>
          </a:blip>
          <a:srcRect b="1250" l="887" r="1551" t="2595"/>
          <a:stretch/>
        </p:blipFill>
        <p:spPr>
          <a:xfrm rot="-5400000">
            <a:off x="484312" y="2234512"/>
            <a:ext cx="2182625" cy="16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84c89be744_0_9"/>
          <p:cNvSpPr txBox="1"/>
          <p:nvPr/>
        </p:nvSpPr>
        <p:spPr>
          <a:xfrm>
            <a:off x="6142650" y="4180825"/>
            <a:ext cx="1195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Expressão 4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(1+2+5+38)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84c89be744_0_9"/>
          <p:cNvSpPr txBox="1"/>
          <p:nvPr/>
        </p:nvSpPr>
        <p:spPr>
          <a:xfrm>
            <a:off x="228600" y="1219325"/>
            <a:ext cx="76623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Definição de 4 expressões faciais: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e85e6a41_0_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23" name="Google Shape;123;g84e85e6a41_0_0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Proposta </a:t>
            </a: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Inicial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24" name="Google Shape;124;g84e85e6a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84e85e6a41_0_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84e85e6a41_0_0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27" name="Google Shape;127;g84e85e6a41_0_0"/>
          <p:cNvGraphicFramePr/>
          <p:nvPr/>
        </p:nvGraphicFramePr>
        <p:xfrm>
          <a:off x="190500" y="116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{6CB06582-3AC2-4FED-BC06-4B93D1B874EB}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Unidade de Ação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Ação Facial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Músculo Associado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Levantador de sobrancelha interna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Frontalis (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4"/>
                        </a:rPr>
                        <a:t>pars medialis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)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Levantador de sobrancelha externa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Frontalis (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5"/>
                        </a:rPr>
                        <a:t>pars lateralis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)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5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Levantador de Pálpebra Superior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Levator palpebrae superioris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6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Levantador de Bochechas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6"/>
                        </a:rPr>
                        <a:t>Orbicularis oculi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(pars orbitalis)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7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Apertador de Pálpebra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7"/>
                        </a:rPr>
                        <a:t>Orbicularis oculi</a:t>
                      </a: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(pars palpebralis)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12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Puxador de Canto do Lábio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Zygomaticus major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25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Separador de Lábios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Depressor labii inferioris or relaxation of </a:t>
                      </a: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8"/>
                        </a:rPr>
                        <a:t>Mentalis</a:t>
                      </a: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, or </a:t>
                      </a: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9"/>
                        </a:rPr>
                        <a:t>Orbicularis oris</a:t>
                      </a:r>
                      <a:endParaRPr sz="8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43</a:t>
                      </a:r>
                      <a:endParaRPr sz="11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Olhos Fechados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Relaxation of Levator palpebrae superioris; </a:t>
                      </a: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latin typeface="Raleway Medium"/>
                          <a:ea typeface="Raleway Medium"/>
                          <a:cs typeface="Raleway Medium"/>
                          <a:sym typeface="Raleway Medium"/>
                          <a:hlinkClick r:id="rId10"/>
                        </a:rPr>
                        <a:t>Orbicularis oculi</a:t>
                      </a:r>
                      <a:r>
                        <a:rPr lang="en" sz="800" u="none" cap="none" strike="noStrike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 (pars palpebralis)</a:t>
                      </a:r>
                      <a:endParaRPr sz="800" u="none" cap="none" strike="noStrike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4e85e6a41_0_43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33" name="Google Shape;133;g84e85e6a41_0_43"/>
          <p:cNvSpPr txBox="1"/>
          <p:nvPr/>
        </p:nvSpPr>
        <p:spPr>
          <a:xfrm>
            <a:off x="27312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Proposta </a:t>
            </a: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Inicial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34" name="Google Shape;134;g84e85e6a41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84e85e6a41_0_43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84e85e6a41_0_43"/>
          <p:cNvSpPr txBox="1"/>
          <p:nvPr>
            <p:ph idx="12" type="sldNum"/>
          </p:nvPr>
        </p:nvSpPr>
        <p:spPr>
          <a:xfrm>
            <a:off x="8314050" y="4684725"/>
            <a:ext cx="2058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g84e85e6a41_0_43"/>
          <p:cNvSpPr txBox="1"/>
          <p:nvPr>
            <p:ph type="title"/>
          </p:nvPr>
        </p:nvSpPr>
        <p:spPr>
          <a:xfrm>
            <a:off x="80025" y="1534725"/>
            <a:ext cx="53811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 Medium"/>
              <a:buChar char="●"/>
            </a:pPr>
            <a:r>
              <a:rPr lang="en" sz="19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Sensor Utilizado</a:t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92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 Medium"/>
              <a:buChar char="○"/>
            </a:pPr>
            <a:r>
              <a:rPr lang="en" sz="19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Myoware Muscle Sensor</a:t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92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 Medium"/>
              <a:buChar char="■"/>
            </a:pPr>
            <a:r>
              <a:rPr lang="en" sz="19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Alimentação de +2.9V to +5.7V</a:t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92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 Medium"/>
              <a:buChar char="■"/>
            </a:pPr>
            <a:r>
              <a:rPr lang="en" sz="19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Sinal de saída: EMG Envelopado.</a:t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925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aleway Medium"/>
              <a:buChar char="■"/>
            </a:pPr>
            <a:r>
              <a:rPr lang="en" sz="19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Utiliza eletrodo bipolar</a:t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9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38" name="Google Shape;138;g84e85e6a41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875" y="2271400"/>
            <a:ext cx="3709276" cy="1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F3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c89be744_2_0"/>
          <p:cNvSpPr/>
          <p:nvPr/>
        </p:nvSpPr>
        <p:spPr>
          <a:xfrm>
            <a:off x="0" y="0"/>
            <a:ext cx="9144000" cy="1090200"/>
          </a:xfrm>
          <a:prstGeom prst="rect">
            <a:avLst/>
          </a:prstGeom>
          <a:solidFill>
            <a:srgbClr val="1153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4" name="Google Shape;144;g84c89be744_2_0"/>
          <p:cNvSpPr txBox="1"/>
          <p:nvPr/>
        </p:nvSpPr>
        <p:spPr>
          <a:xfrm>
            <a:off x="258975" y="131700"/>
            <a:ext cx="48915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Aquisição de dados</a:t>
            </a:r>
            <a:r>
              <a:rPr b="0" i="0" lang="en" sz="3400" u="none" cap="none" strike="noStrike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:</a:t>
            </a:r>
            <a:endParaRPr b="0" i="0" sz="3400" u="none" cap="none" strike="noStrike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45" name="Google Shape;145;g84c89be74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8650" y="52825"/>
            <a:ext cx="1443499" cy="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84c89be744_2_0"/>
          <p:cNvSpPr/>
          <p:nvPr/>
        </p:nvSpPr>
        <p:spPr>
          <a:xfrm>
            <a:off x="7851750" y="4652200"/>
            <a:ext cx="1130400" cy="409800"/>
          </a:xfrm>
          <a:prstGeom prst="flowChartConnector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84c89be744_2_0"/>
          <p:cNvSpPr txBox="1"/>
          <p:nvPr>
            <p:ph idx="12" type="sldNum"/>
          </p:nvPr>
        </p:nvSpPr>
        <p:spPr>
          <a:xfrm>
            <a:off x="8237850" y="4684725"/>
            <a:ext cx="327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g84c89be744_2_0"/>
          <p:cNvSpPr txBox="1"/>
          <p:nvPr>
            <p:ph type="title"/>
          </p:nvPr>
        </p:nvSpPr>
        <p:spPr>
          <a:xfrm>
            <a:off x="537225" y="1229925"/>
            <a:ext cx="77616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Processo dividido em 4 grandes </a:t>
            </a: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aquisições</a:t>
            </a: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de dados: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Posicionamento dos eletrodos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Apresentação dos dados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Divisão em rodadas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114300" lvl="1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○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Hipóteses 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 Medium"/>
              <a:buChar char="●"/>
            </a:pPr>
            <a:r>
              <a:rPr lang="en" sz="1800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Tiveram de outras aquisições</a:t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800">
              <a:solidFill>
                <a:srgbClr val="FFFFFF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